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1"/>
  </p:notesMasterIdLst>
  <p:handoutMasterIdLst>
    <p:handoutMasterId r:id="rId22"/>
  </p:handoutMasterIdLst>
  <p:sldIdLst>
    <p:sldId id="256" r:id="rId5"/>
    <p:sldId id="269" r:id="rId6"/>
    <p:sldId id="270" r:id="rId7"/>
    <p:sldId id="271" r:id="rId8"/>
    <p:sldId id="261" r:id="rId9"/>
    <p:sldId id="259" r:id="rId10"/>
    <p:sldId id="258" r:id="rId11"/>
    <p:sldId id="262" r:id="rId12"/>
    <p:sldId id="257" r:id="rId13"/>
    <p:sldId id="263" r:id="rId14"/>
    <p:sldId id="264" r:id="rId15"/>
    <p:sldId id="260" r:id="rId16"/>
    <p:sldId id="265" r:id="rId17"/>
    <p:sldId id="266" r:id="rId18"/>
    <p:sldId id="268" r:id="rId19"/>
    <p:sldId id="267" r:id="rId20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ijl, gemiddeld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0000" autoAdjust="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1E384-1235-4DCB-AF07-BE17ECCF2E77}" type="datetimeFigureOut">
              <a:rPr lang="nl-NL" smtClean="0"/>
              <a:t>4-3-2020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C1B20-EEC7-4FEF-81AA-541161549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492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wijsheid.nl/big-data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rotterdam.nl/wonen-leven/innovaties/" TargetMode="External"/><Relationship Id="rId4" Type="http://schemas.openxmlformats.org/officeDocument/2006/relationships/hyperlink" Target="http://www.lomboxnet.nl/smart-solar-charging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wijsheid.nl/big-data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rotterdam.nl/wonen-leven/innovaties/" TargetMode="External"/><Relationship Id="rId4" Type="http://schemas.openxmlformats.org/officeDocument/2006/relationships/hyperlink" Target="http://www.lomboxnet.nl/smart-solar-charging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9697-2680-45E3-AC86-FACB288AAE8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9693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verwachting is dat er in 2020 wereldwijd meer dan 25 miljard dingen via internet verbonden zullen zijn. Internet of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Things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het technologieconcept achter zeer diverse verbonden slimme dingen. Huidige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-toepassingen variëren van persoonlijke verzorging,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domotica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systemen,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automotive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industrie tot nutsbedrijven, smart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farming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smart industrie en slimme steden. Door de toenemende populariteit van Internet of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Things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ontstaan er oplossingen die over de grenzen van sectoren en platformen heen werken.</a:t>
            </a:r>
          </a:p>
          <a:p>
            <a:endParaRPr lang="nl-N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cities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ook wel ‘slimme steden’ genoemd, zetten het internet der dingen in om de openbare diensten zo efficiënt en prettig mogelijk te maken. Slim gebruik van nieuwe technologie en </a:t>
            </a:r>
            <a:r>
              <a:rPr lang="nl-N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big data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over bijvoorbeeld infrastructuur, ziekenhuizen, afval, toezicht en scholen, biedt mogelijkheden om steden efficiënter en duurzamer in te richten. Burgers hebben daarnaast meer invloed op hun leefomgeving.</a:t>
            </a:r>
          </a:p>
          <a:p>
            <a:pPr fontAlgn="base"/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Veel steden in Nederland ontwikkelen zich steeds verder als smart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cities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Zo zijn er in Utrecht</a:t>
            </a:r>
            <a:r>
              <a:rPr lang="nl-NL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 </a:t>
            </a:r>
            <a:r>
              <a:rPr lang="nl-NL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zongestuurde</a:t>
            </a:r>
            <a:r>
              <a:rPr lang="nl-NL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laadpalen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voor elektrische auto’s geplaatst en heeft Rotterdam </a:t>
            </a:r>
            <a:r>
              <a:rPr lang="nl-N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sensoren geplaatst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afvalcontainers om precies te zien wanneer deze geleegd moeten worden.</a:t>
            </a:r>
          </a:p>
          <a:p>
            <a:r>
              <a:rPr lang="nl-NL" dirty="0" smtClean="0"/>
              <a:t>(https://www.mediawijsheid.nl/internetofthings/)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9697-2680-45E3-AC86-FACB288AAE83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3641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4</a:t>
            </a:r>
            <a:r>
              <a:rPr lang="nl-NL" baseline="30000" dirty="0" smtClean="0"/>
              <a:t>e</a:t>
            </a:r>
            <a:r>
              <a:rPr lang="nl-NL" dirty="0" smtClean="0"/>
              <a:t> Industriële revolutie kan je onderverdelen in 9 categorieën. Ik behandel 1 t/m 6 vluchtig</a:t>
            </a:r>
            <a:r>
              <a:rPr lang="nl-NL" baseline="0" dirty="0" smtClean="0"/>
              <a:t> en bij 7 t/m 9 blijf ik langer stil staan.</a:t>
            </a:r>
          </a:p>
          <a:p>
            <a:r>
              <a:rPr lang="nl-NL" baseline="0" dirty="0" smtClean="0"/>
              <a:t>Zie bron “WEF 9 4IR categorieën”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9697-2680-45E3-AC86-FACB288AAE83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469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verwachting is dat er in 2020 wereldwijd meer dan 25 miljard dingen via internet verbonden zullen zijn. Internet of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Things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het technologieconcept achter zeer diverse verbonden slimme dingen. Huidige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IoT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-toepassingen variëren van persoonlijke verzorging,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domotica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systemen,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automotive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industrie tot nutsbedrijven, smart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farming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smart industrie en slimme steden. Door de toenemende populariteit van Internet of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Things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ontstaan er oplossingen die over de grenzen van sectoren en platformen heen werken.</a:t>
            </a:r>
          </a:p>
          <a:p>
            <a:endParaRPr lang="nl-NL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cities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ook wel ‘slimme steden’ genoemd, zetten het internet der dingen in om de openbare diensten zo efficiënt en prettig mogelijk te maken. Slim gebruik van nieuwe technologie en </a:t>
            </a:r>
            <a:r>
              <a:rPr lang="nl-N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big data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over bijvoorbeeld infrastructuur, ziekenhuizen, afval, toezicht en scholen, biedt mogelijkheden om steden efficiënter en duurzamer in te richten. Burgers hebben daarnaast meer invloed op hun leefomgeving.</a:t>
            </a:r>
          </a:p>
          <a:p>
            <a:pPr fontAlgn="base"/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Veel steden in Nederland ontwikkelen zich steeds verder als smart </a:t>
            </a:r>
            <a:r>
              <a:rPr lang="nl-NL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cities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Zo zijn er in Utrecht</a:t>
            </a:r>
            <a:r>
              <a:rPr lang="nl-NL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 </a:t>
            </a:r>
            <a:r>
              <a:rPr lang="nl-NL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zongestuurde</a:t>
            </a:r>
            <a:r>
              <a:rPr lang="nl-NL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laadpalen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voor elektrische auto’s geplaatst en heeft Rotterdam </a:t>
            </a:r>
            <a:r>
              <a:rPr lang="nl-NL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sensoren geplaatst</a:t>
            </a:r>
            <a:r>
              <a:rPr lang="nl-NL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afvalcontainers om precies te zien wanneer deze geleegd moeten worden.</a:t>
            </a:r>
          </a:p>
          <a:p>
            <a:r>
              <a:rPr lang="nl-NL" dirty="0" smtClean="0"/>
              <a:t>(https://www.mediawijsheid.nl/internetofthings/)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E79697-2680-45E3-AC86-FACB288AAE8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7194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https://smartcity.brussels/het-project-definitie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1B20-EEC7-4FEF-81AA-541161549A0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277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https://vng.nl/onderwerpenindex/dienstverlening-en-informatiebeleid/smart-society/nieuws/vng-en-g5-gaan-samenwerken-aan-smart-society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0C1B20-EEC7-4FEF-81AA-541161549A0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234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smart c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75" y="1474421"/>
            <a:ext cx="7712075" cy="465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2304737" y="480331"/>
            <a:ext cx="7772400" cy="928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48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Smart </a:t>
            </a:r>
            <a:r>
              <a:rPr lang="nl-NL" sz="4800" b="1" dirty="0" err="1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Cities</a:t>
            </a:r>
            <a:endParaRPr lang="nl-NL" sz="4800" b="1" dirty="0" smtClean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Smart …</a:t>
            </a:r>
            <a:endParaRPr lang="nl-NL" sz="4800" b="1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96150" y="2111227"/>
            <a:ext cx="3181350" cy="974725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Smart Energy</a:t>
            </a:r>
            <a:endParaRPr lang="nl-NL" sz="32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2052" name="Picture 4" descr="Smart Far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28718"/>
            <a:ext cx="6457950" cy="181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7296150" y="3949257"/>
            <a:ext cx="31813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Smart Water</a:t>
            </a:r>
            <a:endParaRPr lang="nl-NL" sz="32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6146" name="Picture 2" descr="Afbeeldingsresultaat voor smart electricity citi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1" b="17978"/>
          <a:stretch/>
        </p:blipFill>
        <p:spPr bwMode="auto">
          <a:xfrm>
            <a:off x="838200" y="1533191"/>
            <a:ext cx="6457950" cy="189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68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Smart …</a:t>
            </a:r>
            <a:endParaRPr lang="nl-NL" sz="4800" b="1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96150" y="2111227"/>
            <a:ext cx="3181350" cy="974725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Smart Waste</a:t>
            </a:r>
            <a:endParaRPr lang="nl-NL" sz="32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7296150" y="4128359"/>
            <a:ext cx="31813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Smart Health</a:t>
            </a:r>
            <a:endParaRPr lang="nl-NL" sz="32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7170" name="Picture 2" descr="Afbeeldingsresultaat voor big belly sol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06" b="15099"/>
          <a:stretch/>
        </p:blipFill>
        <p:spPr bwMode="auto">
          <a:xfrm>
            <a:off x="838200" y="1510709"/>
            <a:ext cx="6457950" cy="195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Afbeeldingsresultaat voor smart health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31" b="7079"/>
          <a:stretch/>
        </p:blipFill>
        <p:spPr bwMode="auto">
          <a:xfrm>
            <a:off x="838200" y="3624953"/>
            <a:ext cx="6457950" cy="2267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1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Gerelateerde afbeeldi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89"/>
          <a:stretch/>
        </p:blipFill>
        <p:spPr bwMode="auto">
          <a:xfrm>
            <a:off x="2148113" y="1027906"/>
            <a:ext cx="8548915" cy="508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>
                <a:latin typeface="Agency FB" panose="020B0503020202020204" pitchFamily="34" charset="0"/>
              </a:rPr>
              <a:t>Smart </a:t>
            </a:r>
            <a:r>
              <a:rPr lang="nl-NL" sz="4800" b="1" dirty="0" err="1" smtClean="0">
                <a:latin typeface="Agency FB" panose="020B0503020202020204" pitchFamily="34" charset="0"/>
              </a:rPr>
              <a:t>Cities</a:t>
            </a:r>
            <a:endParaRPr lang="nl-NL" sz="48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1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>
                <a:latin typeface="Agency FB" panose="020B0503020202020204" pitchFamily="34" charset="0"/>
              </a:rPr>
              <a:t>Smart City:</a:t>
            </a:r>
            <a:endParaRPr lang="nl-NL" sz="4800" b="1" dirty="0">
              <a:latin typeface="Agency FB" panose="020B0503020202020204" pitchFamily="34" charset="0"/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1117599" y="1690688"/>
            <a:ext cx="104212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dirty="0" smtClean="0">
                <a:latin typeface="Agency FB" panose="020B0503020202020204" pitchFamily="34" charset="0"/>
                <a:ea typeface="+mj-ea"/>
                <a:cs typeface="+mj-cs"/>
              </a:rPr>
              <a:t>  </a:t>
            </a:r>
            <a:endParaRPr lang="nl-NL" sz="3600" dirty="0"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231900" y="1690688"/>
            <a:ext cx="1019265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Smart </a:t>
            </a:r>
            <a:r>
              <a:rPr lang="nl-NL" sz="3200" dirty="0" err="1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Cities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zijn steden die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slimme oplossingen 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inzetten om </a:t>
            </a:r>
            <a:r>
              <a:rPr lang="nl-NL" sz="3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de </a:t>
            </a:r>
            <a:r>
              <a:rPr lang="nl-NL" sz="4000" dirty="0" smtClean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leefbaarheid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duurzaamheid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bereikbaarheid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welzijn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en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economische ontwikkeling 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 vergroten. </a:t>
            </a:r>
            <a:r>
              <a:rPr lang="nl-NL" sz="3200" dirty="0" smtClean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Die slimme 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oplossingen maken veelal gebruik van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digitalisering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technische innovatie </a:t>
            </a:r>
            <a:r>
              <a:rPr lang="nl-NL" sz="32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en </a:t>
            </a:r>
            <a:r>
              <a:rPr lang="nl-NL" sz="4000" dirty="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data</a:t>
            </a:r>
            <a:endParaRPr lang="nl-NL" sz="3200" dirty="0">
              <a:solidFill>
                <a:srgbClr val="0070C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53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>
                <a:latin typeface="Agency FB" panose="020B0503020202020204" pitchFamily="34" charset="0"/>
              </a:rPr>
              <a:t>Smart City:</a:t>
            </a:r>
            <a:endParaRPr lang="nl-NL" sz="4800" b="1" dirty="0">
              <a:latin typeface="Agency FB" panose="020B0503020202020204" pitchFamily="34" charset="0"/>
            </a:endParaRPr>
          </a:p>
        </p:txBody>
      </p:sp>
      <p:pic>
        <p:nvPicPr>
          <p:cNvPr id="8194" name="Picture 2" descr="Afbeeldingsresultaat voor definitie smart ci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434" y="365125"/>
            <a:ext cx="5865132" cy="586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7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>
                <a:latin typeface="Agency FB" panose="020B0503020202020204" pitchFamily="34" charset="0"/>
              </a:rPr>
              <a:t>G5 en VNG werken samen in Smart City Strategie </a:t>
            </a:r>
          </a:p>
        </p:txBody>
      </p:sp>
      <p:sp>
        <p:nvSpPr>
          <p:cNvPr id="4" name="Rechthoek 3"/>
          <p:cNvSpPr/>
          <p:nvPr/>
        </p:nvSpPr>
        <p:spPr>
          <a:xfrm>
            <a:off x="838200" y="1690688"/>
            <a:ext cx="10192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nl-NL" sz="3600" dirty="0">
              <a:solidFill>
                <a:srgbClr val="0070C0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838200" y="1481682"/>
            <a:ext cx="1019265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00" dirty="0">
                <a:latin typeface="+mj-lt"/>
                <a:ea typeface="+mj-ea"/>
                <a:cs typeface="+mj-cs"/>
              </a:rPr>
              <a:t>De </a:t>
            </a:r>
            <a:r>
              <a:rPr lang="nl-NL" sz="2800" dirty="0" smtClean="0">
                <a:latin typeface="+mj-lt"/>
                <a:ea typeface="+mj-ea"/>
                <a:cs typeface="+mj-cs"/>
              </a:rPr>
              <a:t>vijf grootste gemeentes (G5) bestaan </a:t>
            </a:r>
            <a:r>
              <a:rPr lang="nl-NL" sz="2800" dirty="0">
                <a:latin typeface="+mj-lt"/>
                <a:ea typeface="+mj-ea"/>
                <a:cs typeface="+mj-cs"/>
              </a:rPr>
              <a:t>uit </a:t>
            </a:r>
            <a:r>
              <a:rPr lang="nl-NL" sz="2800" i="1" dirty="0">
                <a:latin typeface="+mj-lt"/>
                <a:ea typeface="+mj-ea"/>
                <a:cs typeface="+mj-cs"/>
              </a:rPr>
              <a:t>Rotterdam</a:t>
            </a:r>
            <a:r>
              <a:rPr lang="nl-NL" sz="2800" dirty="0">
                <a:latin typeface="+mj-lt"/>
                <a:ea typeface="+mj-ea"/>
                <a:cs typeface="+mj-cs"/>
              </a:rPr>
              <a:t>, </a:t>
            </a:r>
            <a:r>
              <a:rPr lang="nl-NL" sz="2800" i="1" dirty="0">
                <a:latin typeface="+mj-lt"/>
                <a:ea typeface="+mj-ea"/>
                <a:cs typeface="+mj-cs"/>
              </a:rPr>
              <a:t>Amsterdam</a:t>
            </a:r>
            <a:r>
              <a:rPr lang="nl-NL" sz="2800" dirty="0">
                <a:latin typeface="+mj-lt"/>
                <a:ea typeface="+mj-ea"/>
                <a:cs typeface="+mj-cs"/>
              </a:rPr>
              <a:t>, </a:t>
            </a:r>
            <a:r>
              <a:rPr lang="nl-NL" sz="2800" i="1" dirty="0">
                <a:latin typeface="+mj-lt"/>
                <a:ea typeface="+mj-ea"/>
                <a:cs typeface="+mj-cs"/>
              </a:rPr>
              <a:t>Den Haag</a:t>
            </a:r>
            <a:r>
              <a:rPr lang="nl-NL" sz="2800" dirty="0">
                <a:latin typeface="+mj-lt"/>
                <a:ea typeface="+mj-ea"/>
                <a:cs typeface="+mj-cs"/>
              </a:rPr>
              <a:t>, </a:t>
            </a:r>
            <a:r>
              <a:rPr lang="nl-NL" sz="2800" i="1" dirty="0">
                <a:latin typeface="+mj-lt"/>
                <a:ea typeface="+mj-ea"/>
                <a:cs typeface="+mj-cs"/>
              </a:rPr>
              <a:t>Utrecht</a:t>
            </a:r>
            <a:r>
              <a:rPr lang="nl-NL" sz="2800" dirty="0">
                <a:latin typeface="+mj-lt"/>
                <a:ea typeface="+mj-ea"/>
                <a:cs typeface="+mj-cs"/>
              </a:rPr>
              <a:t> en </a:t>
            </a:r>
            <a:r>
              <a:rPr lang="nl-NL" sz="2800" i="1" dirty="0" smtClean="0">
                <a:latin typeface="+mj-lt"/>
                <a:ea typeface="+mj-ea"/>
                <a:cs typeface="+mj-cs"/>
              </a:rPr>
              <a:t>Eindhoven</a:t>
            </a:r>
            <a:r>
              <a:rPr lang="nl-NL" sz="2800" dirty="0" smtClean="0">
                <a:latin typeface="+mj-lt"/>
                <a:ea typeface="+mj-ea"/>
                <a:cs typeface="+mj-cs"/>
              </a:rPr>
              <a:t>. Zij </a:t>
            </a:r>
            <a:r>
              <a:rPr lang="nl-NL" sz="2800" dirty="0">
                <a:latin typeface="+mj-lt"/>
                <a:ea typeface="+mj-ea"/>
                <a:cs typeface="+mj-cs"/>
              </a:rPr>
              <a:t>nemen het voortouw in de digitale transitie</a:t>
            </a:r>
            <a:r>
              <a:rPr lang="nl-NL" sz="2800" dirty="0" smtClean="0">
                <a:latin typeface="+mj-lt"/>
                <a:ea typeface="+mj-ea"/>
                <a:cs typeface="+mj-cs"/>
              </a:rPr>
              <a:t>. Waarbij zich verdiept in verschillende thema’s</a:t>
            </a:r>
          </a:p>
          <a:p>
            <a:pPr algn="just"/>
            <a:endParaRPr lang="nl-NL" sz="2800" dirty="0" smtClean="0">
              <a:latin typeface="+mj-lt"/>
              <a:ea typeface="+mj-ea"/>
              <a:cs typeface="+mj-cs"/>
            </a:endParaRPr>
          </a:p>
          <a:p>
            <a:pPr algn="just"/>
            <a:r>
              <a:rPr lang="nl-NL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Rotterdam	&gt; </a:t>
            </a:r>
            <a:r>
              <a:rPr lang="nl-NL" sz="3600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Sustainability</a:t>
            </a:r>
            <a:endParaRPr lang="nl-NL" sz="36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nl-NL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Amsterdam 	</a:t>
            </a:r>
            <a:r>
              <a:rPr lang="nl-NL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&gt; </a:t>
            </a:r>
            <a:r>
              <a:rPr lang="nl-NL" sz="36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Circularity</a:t>
            </a:r>
            <a:r>
              <a:rPr lang="nl-NL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endParaRPr lang="nl-NL" sz="36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nl-NL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Den Haag	</a:t>
            </a:r>
            <a:r>
              <a:rPr lang="nl-NL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&gt; </a:t>
            </a:r>
            <a:r>
              <a:rPr lang="nl-NL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Safety &amp; </a:t>
            </a:r>
            <a:r>
              <a:rPr lang="nl-NL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Security</a:t>
            </a:r>
          </a:p>
          <a:p>
            <a:pPr algn="just"/>
            <a:r>
              <a:rPr lang="nl-NL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Utrecht	</a:t>
            </a:r>
            <a:r>
              <a:rPr lang="nl-NL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	&gt; </a:t>
            </a:r>
            <a:r>
              <a:rPr lang="nl-NL" sz="36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Healthy</a:t>
            </a:r>
            <a:r>
              <a:rPr lang="nl-NL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Urban </a:t>
            </a:r>
            <a:r>
              <a:rPr lang="nl-NL" sz="36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Living</a:t>
            </a:r>
          </a:p>
          <a:p>
            <a:pPr algn="just"/>
            <a:r>
              <a:rPr lang="nl-NL" sz="36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Eindhoven	&gt; Smart </a:t>
            </a:r>
            <a:r>
              <a:rPr lang="nl-NL" sz="36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Mobility</a:t>
            </a:r>
            <a:endParaRPr lang="nl-NL" sz="36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861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>
                <a:latin typeface="Agency FB" panose="020B0503020202020204" pitchFamily="34" charset="0"/>
              </a:rPr>
              <a:t>Opdracht</a:t>
            </a:r>
            <a:endParaRPr lang="nl-NL" sz="4800" b="1" dirty="0">
              <a:latin typeface="Agency FB" panose="020B050302020202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838200" y="1690688"/>
            <a:ext cx="101926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nl-NL" sz="3600" dirty="0">
              <a:solidFill>
                <a:srgbClr val="0070C0"/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161146" y="1769756"/>
            <a:ext cx="101926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nl-NL" sz="2400" dirty="0" smtClean="0">
                <a:latin typeface="+mj-lt"/>
                <a:ea typeface="+mj-ea"/>
                <a:cs typeface="+mj-cs"/>
              </a:rPr>
              <a:t>Verdeel de verschillende steden en de daar bijbehorende thema’s.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nl-NL" sz="2400" dirty="0" smtClean="0">
                <a:latin typeface="+mj-lt"/>
                <a:ea typeface="+mj-ea"/>
                <a:cs typeface="+mj-cs"/>
              </a:rPr>
              <a:t>Verdiep je in minimaal 2 projecten binnen het thema van jullie stad.</a:t>
            </a:r>
            <a:endParaRPr lang="nl-NL" sz="2400" dirty="0">
              <a:latin typeface="+mj-lt"/>
              <a:ea typeface="+mj-ea"/>
              <a:cs typeface="+mj-cs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nl-NL" sz="2400" dirty="0">
                <a:latin typeface="+mj-lt"/>
                <a:ea typeface="+mj-ea"/>
                <a:cs typeface="+mj-cs"/>
              </a:rPr>
              <a:t>Presenteer met je groepje </a:t>
            </a:r>
            <a:r>
              <a:rPr lang="nl-NL" sz="2400" dirty="0" smtClean="0">
                <a:latin typeface="+mj-lt"/>
                <a:ea typeface="+mj-ea"/>
                <a:cs typeface="+mj-cs"/>
              </a:rPr>
              <a:t>de toekomstvisie van jullie stad waarbij:</a:t>
            </a: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 smtClean="0">
                <a:latin typeface="+mj-lt"/>
                <a:ea typeface="+mj-ea"/>
                <a:cs typeface="+mj-cs"/>
              </a:rPr>
              <a:t>Je het thema van de </a:t>
            </a:r>
            <a:r>
              <a:rPr lang="nl-NL" sz="2400" dirty="0" smtClean="0">
                <a:latin typeface="+mj-lt"/>
                <a:ea typeface="+mj-ea"/>
                <a:cs typeface="+mj-cs"/>
              </a:rPr>
              <a:t>gekozen stad </a:t>
            </a:r>
            <a:r>
              <a:rPr lang="nl-NL" sz="2400" dirty="0" smtClean="0">
                <a:latin typeface="+mj-lt"/>
                <a:ea typeface="+mj-ea"/>
                <a:cs typeface="+mj-cs"/>
              </a:rPr>
              <a:t>toelicht.</a:t>
            </a: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 smtClean="0">
                <a:latin typeface="+mj-lt"/>
                <a:ea typeface="+mj-ea"/>
                <a:cs typeface="+mj-cs"/>
              </a:rPr>
              <a:t>Je toelicht welke uitdagingen </a:t>
            </a:r>
            <a:r>
              <a:rPr lang="nl-NL" sz="2400" dirty="0" smtClean="0">
                <a:latin typeface="+mj-lt"/>
                <a:ea typeface="+mj-ea"/>
                <a:cs typeface="+mj-cs"/>
              </a:rPr>
              <a:t>deze stad kent</a:t>
            </a:r>
            <a:endParaRPr lang="nl-NL" sz="2400" dirty="0" smtClean="0">
              <a:latin typeface="+mj-lt"/>
              <a:ea typeface="+mj-ea"/>
              <a:cs typeface="+mj-cs"/>
            </a:endParaRP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 smtClean="0">
                <a:latin typeface="+mj-lt"/>
                <a:ea typeface="+mj-ea"/>
                <a:cs typeface="+mj-cs"/>
              </a:rPr>
              <a:t>Je toelicht welke ontwikkelingen deze stad toepast</a:t>
            </a: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 smtClean="0">
                <a:latin typeface="+mj-lt"/>
                <a:ea typeface="+mj-ea"/>
                <a:cs typeface="+mj-cs"/>
              </a:rPr>
              <a:t>Je </a:t>
            </a:r>
            <a:r>
              <a:rPr lang="nl-NL" sz="2400" dirty="0" smtClean="0">
                <a:latin typeface="+mj-lt"/>
                <a:ea typeface="+mj-ea"/>
                <a:cs typeface="+mj-cs"/>
              </a:rPr>
              <a:t>bestaande </a:t>
            </a:r>
            <a:r>
              <a:rPr lang="nl-NL" sz="2400" dirty="0">
                <a:latin typeface="+mj-lt"/>
                <a:ea typeface="+mj-ea"/>
                <a:cs typeface="+mj-cs"/>
              </a:rPr>
              <a:t>projecten toelicht </a:t>
            </a:r>
            <a:r>
              <a:rPr lang="nl-NL" sz="2400" dirty="0" smtClean="0">
                <a:latin typeface="+mj-lt"/>
                <a:ea typeface="+mj-ea"/>
                <a:cs typeface="+mj-cs"/>
              </a:rPr>
              <a:t>binnen </a:t>
            </a:r>
            <a:r>
              <a:rPr lang="nl-NL" sz="2400" dirty="0" smtClean="0">
                <a:latin typeface="+mj-lt"/>
                <a:ea typeface="+mj-ea"/>
                <a:cs typeface="+mj-cs"/>
              </a:rPr>
              <a:t>dit </a:t>
            </a:r>
            <a:r>
              <a:rPr lang="nl-NL" sz="2400" dirty="0" smtClean="0">
                <a:latin typeface="+mj-lt"/>
                <a:ea typeface="+mj-ea"/>
                <a:cs typeface="+mj-cs"/>
              </a:rPr>
              <a:t>thema.</a:t>
            </a:r>
            <a:endParaRPr lang="nl-NL" sz="2400" dirty="0" smtClean="0">
              <a:latin typeface="+mj-lt"/>
              <a:ea typeface="+mj-ea"/>
              <a:cs typeface="+mj-cs"/>
            </a:endParaRP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 smtClean="0">
                <a:latin typeface="+mj-lt"/>
                <a:ea typeface="+mj-ea"/>
                <a:cs typeface="+mj-cs"/>
              </a:rPr>
              <a:t>Laat je visuele voorbeelden zien van de projecten.</a:t>
            </a:r>
            <a:endParaRPr lang="nl-NL" sz="2400" dirty="0">
              <a:latin typeface="+mj-lt"/>
              <a:ea typeface="+mj-ea"/>
              <a:cs typeface="+mj-cs"/>
            </a:endParaRPr>
          </a:p>
          <a:p>
            <a:pPr marL="1200150" lvl="1" indent="-742950" algn="just">
              <a:buFont typeface="+mj-lt"/>
              <a:buAutoNum type="alphaLcParenR"/>
            </a:pPr>
            <a:r>
              <a:rPr lang="nl-NL" sz="2400" dirty="0" smtClean="0">
                <a:latin typeface="+mj-lt"/>
                <a:ea typeface="+mj-ea"/>
                <a:cs typeface="+mj-cs"/>
              </a:rPr>
              <a:t>Adviseer je over de toepassing van de projecten in de stad van de toekomst (2050)</a:t>
            </a:r>
          </a:p>
        </p:txBody>
      </p:sp>
    </p:spTree>
    <p:extLst>
      <p:ext uri="{BB962C8B-B14F-4D97-AF65-F5344CB8AC3E}">
        <p14:creationId xmlns:p14="http://schemas.microsoft.com/office/powerpoint/2010/main" val="27900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6326" y="365125"/>
            <a:ext cx="10515600" cy="1325563"/>
          </a:xfrm>
        </p:spPr>
        <p:txBody>
          <a:bodyPr/>
          <a:lstStyle/>
          <a:p>
            <a:r>
              <a:rPr lang="nl-NL" dirty="0" smtClean="0"/>
              <a:t>Planning van dag</a:t>
            </a:r>
            <a:endParaRPr lang="nl-NL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871687"/>
              </p:ext>
            </p:extLst>
          </p:nvPr>
        </p:nvGraphicFramePr>
        <p:xfrm>
          <a:off x="1690254" y="2409920"/>
          <a:ext cx="8128001" cy="34036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97197">
                  <a:extLst>
                    <a:ext uri="{9D8B030D-6E8A-4147-A177-3AD203B41FA5}">
                      <a16:colId xmlns:a16="http://schemas.microsoft.com/office/drawing/2014/main" val="1671619965"/>
                    </a:ext>
                  </a:extLst>
                </a:gridCol>
                <a:gridCol w="3865402">
                  <a:extLst>
                    <a:ext uri="{9D8B030D-6E8A-4147-A177-3AD203B41FA5}">
                      <a16:colId xmlns:a16="http://schemas.microsoft.com/office/drawing/2014/main" val="3199556567"/>
                    </a:ext>
                  </a:extLst>
                </a:gridCol>
                <a:gridCol w="3865402">
                  <a:extLst>
                    <a:ext uri="{9D8B030D-6E8A-4147-A177-3AD203B41FA5}">
                      <a16:colId xmlns:a16="http://schemas.microsoft.com/office/drawing/2014/main" val="42744739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Groep A (6x)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Groep B (6x)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403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</a:t>
                      </a:r>
                      <a:r>
                        <a:rPr lang="nl-NL" baseline="30000" dirty="0" smtClean="0"/>
                        <a:t>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L&amp;O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L&amp;O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5397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</a:t>
                      </a:r>
                      <a:r>
                        <a:rPr lang="nl-NL" baseline="30000" dirty="0" smtClean="0"/>
                        <a:t>e</a:t>
                      </a:r>
                      <a:endParaRPr lang="nl-N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l-NL" dirty="0" smtClean="0"/>
                        <a:t>Smart </a:t>
                      </a:r>
                      <a:r>
                        <a:rPr lang="nl-NL" dirty="0" err="1" smtClean="0"/>
                        <a:t>Cities</a:t>
                      </a:r>
                      <a:endParaRPr lang="nl-NL" dirty="0" smtClean="0"/>
                    </a:p>
                    <a:p>
                      <a:pPr algn="ctr"/>
                      <a:r>
                        <a:rPr lang="nl-NL" i="1" dirty="0" smtClean="0"/>
                        <a:t>Trap</a:t>
                      </a:r>
                      <a:endParaRPr lang="nl-NL" i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266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3</a:t>
                      </a:r>
                      <a:r>
                        <a:rPr lang="nl-NL" baseline="30000" dirty="0" smtClean="0"/>
                        <a:t>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Opdracht</a:t>
                      </a:r>
                      <a:r>
                        <a:rPr lang="nl-NL" baseline="0" dirty="0" smtClean="0"/>
                        <a:t> “5 gemeentes”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Opdracht </a:t>
                      </a:r>
                      <a:r>
                        <a:rPr lang="nl-NL" baseline="0" dirty="0" smtClean="0"/>
                        <a:t>“5 gemeentes”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9334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4</a:t>
                      </a:r>
                      <a:r>
                        <a:rPr lang="nl-NL" baseline="30000" dirty="0" smtClean="0"/>
                        <a:t>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Projectuur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Projectuur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101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5</a:t>
                      </a:r>
                      <a:r>
                        <a:rPr lang="nl-NL" baseline="30000" dirty="0" smtClean="0"/>
                        <a:t>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Best </a:t>
                      </a:r>
                      <a:r>
                        <a:rPr lang="nl-NL" dirty="0" err="1" smtClean="0"/>
                        <a:t>practise</a:t>
                      </a:r>
                      <a:r>
                        <a:rPr lang="nl-NL" dirty="0" smtClean="0"/>
                        <a:t> / excursie</a:t>
                      </a:r>
                    </a:p>
                    <a:p>
                      <a:r>
                        <a:rPr lang="nl-NL" i="1" dirty="0" smtClean="0"/>
                        <a:t>Lokaal 11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Future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wheel</a:t>
                      </a:r>
                      <a:endParaRPr lang="nl-NL" baseline="0" dirty="0" smtClean="0"/>
                    </a:p>
                    <a:p>
                      <a:r>
                        <a:rPr lang="nl-NL" i="1" baseline="0" dirty="0" smtClean="0"/>
                        <a:t>Lokaal 10</a:t>
                      </a: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634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6</a:t>
                      </a:r>
                      <a:r>
                        <a:rPr lang="nl-NL" baseline="30000" dirty="0" smtClean="0"/>
                        <a:t>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 smtClean="0"/>
                        <a:t>Future</a:t>
                      </a:r>
                      <a:r>
                        <a:rPr lang="nl-NL" baseline="0" dirty="0" smtClean="0"/>
                        <a:t> </a:t>
                      </a:r>
                      <a:r>
                        <a:rPr lang="nl-NL" baseline="0" dirty="0" err="1" smtClean="0"/>
                        <a:t>wheel</a:t>
                      </a:r>
                      <a:endParaRPr lang="nl-NL" baseline="0" dirty="0" smtClean="0"/>
                    </a:p>
                    <a:p>
                      <a:r>
                        <a:rPr lang="nl-NL" i="1" baseline="0" dirty="0" smtClean="0"/>
                        <a:t>Lokaal 10</a:t>
                      </a:r>
                      <a:endParaRPr lang="nl-NL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 smtClean="0"/>
                        <a:t>Best </a:t>
                      </a:r>
                      <a:r>
                        <a:rPr lang="nl-NL" dirty="0" err="1" smtClean="0"/>
                        <a:t>practise</a:t>
                      </a:r>
                      <a:r>
                        <a:rPr lang="nl-NL" dirty="0" smtClean="0"/>
                        <a:t> / excursie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 smtClean="0"/>
                        <a:t>Lokaal 11</a:t>
                      </a:r>
                      <a:endParaRPr lang="nl-NL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340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965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6326" y="365125"/>
            <a:ext cx="10515600" cy="1325563"/>
          </a:xfrm>
        </p:spPr>
        <p:txBody>
          <a:bodyPr/>
          <a:lstStyle/>
          <a:p>
            <a:r>
              <a:rPr lang="nl-NL" dirty="0" smtClean="0"/>
              <a:t>Excursie – beoordelingsformulier eindgesprek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588" y="1539875"/>
            <a:ext cx="6315075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24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6326" y="365125"/>
            <a:ext cx="10515600" cy="1325563"/>
          </a:xfrm>
        </p:spPr>
        <p:txBody>
          <a:bodyPr/>
          <a:lstStyle/>
          <a:p>
            <a:r>
              <a:rPr lang="nl-NL" dirty="0" smtClean="0"/>
              <a:t>Werkprocessen en kerntaken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46450"/>
          <a:stretch/>
        </p:blipFill>
        <p:spPr>
          <a:xfrm>
            <a:off x="1654385" y="1930398"/>
            <a:ext cx="8979482" cy="338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9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 err="1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Sustainable</a:t>
            </a:r>
            <a:r>
              <a:rPr lang="nl-NL" sz="48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Development Goals</a:t>
            </a:r>
          </a:p>
        </p:txBody>
      </p:sp>
      <p:pic>
        <p:nvPicPr>
          <p:cNvPr id="4098" name="Picture 2" descr="Afbeeldingsresultaat voor sustainable development goa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334" y="1081332"/>
            <a:ext cx="8192866" cy="49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sustainable development goal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470"/>
          <a:stretch/>
        </p:blipFill>
        <p:spPr bwMode="auto">
          <a:xfrm>
            <a:off x="2170334" y="1952171"/>
            <a:ext cx="8192866" cy="411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sustainable development goals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1" t="44256" r="16919" b="28375"/>
          <a:stretch/>
        </p:blipFill>
        <p:spPr bwMode="auto">
          <a:xfrm>
            <a:off x="7590970" y="3280229"/>
            <a:ext cx="1378857" cy="136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4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Afbeeldingsresultaat voor goal 11 sustainable cities and commun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9"/>
            <a:ext cx="7697939" cy="363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 err="1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Sustainable</a:t>
            </a:r>
            <a:r>
              <a:rPr lang="nl-NL" sz="48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nl-NL" sz="4800" b="1" dirty="0" err="1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Cities</a:t>
            </a:r>
            <a:r>
              <a:rPr lang="nl-NL" sz="48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nl-NL" sz="4800" b="1" dirty="0" err="1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and</a:t>
            </a:r>
            <a:r>
              <a:rPr lang="nl-NL" sz="48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nl-NL" sz="4800" b="1" dirty="0" err="1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Communities</a:t>
            </a:r>
            <a:endParaRPr lang="nl-NL" sz="4800" b="1" dirty="0" smtClean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t="2945" b="3684"/>
          <a:stretch/>
        </p:blipFill>
        <p:spPr>
          <a:xfrm>
            <a:off x="8765547" y="1690688"/>
            <a:ext cx="1501961" cy="175041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67508" y="1690688"/>
            <a:ext cx="1475196" cy="175041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9774" y="3558495"/>
            <a:ext cx="1393016" cy="1763036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8003" y="3558496"/>
            <a:ext cx="1414782" cy="1763036"/>
          </a:xfrm>
          <a:prstGeom prst="rect">
            <a:avLst/>
          </a:prstGeom>
        </p:spPr>
      </p:pic>
      <p:pic>
        <p:nvPicPr>
          <p:cNvPr id="5132" name="Picture 12" descr="Afbeeldingsresultaat voor sustainable development goals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3866" y="115169"/>
            <a:ext cx="1123080" cy="112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25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932" y="1154623"/>
            <a:ext cx="7566135" cy="4856640"/>
          </a:xfrm>
          <a:prstGeom prst="rect">
            <a:avLst/>
          </a:prstGeom>
        </p:spPr>
      </p:pic>
      <p:sp>
        <p:nvSpPr>
          <p:cNvPr id="5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De 4</a:t>
            </a:r>
            <a:r>
              <a:rPr lang="nl-NL" sz="4800" b="1" baseline="300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e</a:t>
            </a:r>
            <a:r>
              <a:rPr lang="nl-NL" sz="48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industriële revolutie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12933" y="1154623"/>
            <a:ext cx="7566135" cy="485664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/>
          <a:srcRect l="31369" t="67172" r="36656"/>
          <a:stretch/>
        </p:blipFill>
        <p:spPr>
          <a:xfrm>
            <a:off x="4686301" y="4416935"/>
            <a:ext cx="2419350" cy="159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2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nl-NL" sz="48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Internet of </a:t>
            </a:r>
            <a:r>
              <a:rPr lang="nl-NL" sz="4800" b="1" dirty="0" err="1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Things</a:t>
            </a:r>
            <a:r>
              <a:rPr lang="nl-NL" sz="48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, </a:t>
            </a:r>
            <a:r>
              <a:rPr lang="nl-NL" sz="4800" b="1" dirty="0" err="1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Robotics</a:t>
            </a:r>
            <a:r>
              <a:rPr lang="nl-NL" sz="48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nl-NL" sz="4800" b="1" dirty="0" err="1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and</a:t>
            </a:r>
            <a:r>
              <a:rPr lang="nl-NL" sz="48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 </a:t>
            </a:r>
            <a:r>
              <a:rPr lang="nl-NL" sz="4800" b="1" dirty="0" smtClean="0">
                <a:solidFill>
                  <a:srgbClr val="FF0000"/>
                </a:solidFill>
                <a:latin typeface="Agency FB" panose="020B0503020202020204" pitchFamily="34" charset="0"/>
              </a:rPr>
              <a:t>Smart </a:t>
            </a:r>
            <a:r>
              <a:rPr lang="nl-NL" sz="4800" b="1" dirty="0" err="1" smtClean="0">
                <a:solidFill>
                  <a:srgbClr val="FF0000"/>
                </a:solidFill>
                <a:latin typeface="Agency FB" panose="020B0503020202020204" pitchFamily="34" charset="0"/>
              </a:rPr>
              <a:t>Cities</a:t>
            </a:r>
            <a:endParaRPr lang="nl-NL" sz="4800" b="1" dirty="0" smtClean="0">
              <a:solidFill>
                <a:srgbClr val="FF0000"/>
              </a:solidFill>
              <a:latin typeface="Agency FB" panose="020B0503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92220"/>
            <a:ext cx="3514725" cy="4090790"/>
          </a:xfrm>
          <a:prstGeom prst="rect">
            <a:avLst/>
          </a:prstGeom>
        </p:spPr>
      </p:pic>
      <p:pic>
        <p:nvPicPr>
          <p:cNvPr id="5126" name="Picture 6" descr="https://actonline.org/wp-content/uploads/Smart-City_LinkedIn-800x4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7" y="1592220"/>
            <a:ext cx="6604000" cy="347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74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800" b="1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Smart …</a:t>
            </a:r>
            <a:endParaRPr lang="nl-NL" sz="4800" b="1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296150" y="2111227"/>
            <a:ext cx="3181350" cy="974725"/>
          </a:xfrm>
        </p:spPr>
        <p:txBody>
          <a:bodyPr/>
          <a:lstStyle/>
          <a:p>
            <a:pPr marL="0" indent="0">
              <a:buNone/>
            </a:pPr>
            <a:r>
              <a: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Smart </a:t>
            </a:r>
            <a:r>
              <a:rPr lang="nl-NL" sz="3600" dirty="0" err="1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Logistics</a:t>
            </a:r>
            <a:endParaRPr lang="nl-NL" sz="32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 bwMode="auto">
          <a:xfrm>
            <a:off x="7296150" y="4074396"/>
            <a:ext cx="4057650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nl-NL" sz="36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Smart </a:t>
            </a:r>
            <a:r>
              <a:rPr lang="nl-NL" sz="3600" dirty="0" err="1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  <a:ea typeface="+mj-ea"/>
                <a:cs typeface="+mj-cs"/>
              </a:rPr>
              <a:t>Infrastructure</a:t>
            </a:r>
            <a:endParaRPr lang="nl-NL" sz="3200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  <a:ea typeface="+mj-ea"/>
              <a:cs typeface="+mj-cs"/>
            </a:endParaRPr>
          </a:p>
        </p:txBody>
      </p:sp>
      <p:pic>
        <p:nvPicPr>
          <p:cNvPr id="2054" name="Picture 6" descr="Afbeeldingsresultaat voor smart logist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4"/>
          <a:stretch/>
        </p:blipFill>
        <p:spPr bwMode="auto">
          <a:xfrm>
            <a:off x="838200" y="1690688"/>
            <a:ext cx="6457950" cy="177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smart infrastructur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25" b="15133"/>
          <a:stretch/>
        </p:blipFill>
        <p:spPr bwMode="auto">
          <a:xfrm>
            <a:off x="838200" y="3622605"/>
            <a:ext cx="6457950" cy="187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50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6CBE76C-2338-44A8-BC7D-61662BF7F48C}"/>
</file>

<file path=customXml/itemProps2.xml><?xml version="1.0" encoding="utf-8"?>
<ds:datastoreItem xmlns:ds="http://schemas.openxmlformats.org/officeDocument/2006/customXml" ds:itemID="{ABAB6B72-213C-4554-B159-9744D6A0CE79}">
  <ds:schemaRefs>
    <ds:schemaRef ds:uri="http://www.w3.org/XML/1998/namespace"/>
    <ds:schemaRef ds:uri="34354c1b-6b8c-435b-ad50-990538c19557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FE36E0A-9C61-4CD9-9253-2F018B5F37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3894</TotalTime>
  <Words>761</Words>
  <Application>Microsoft Office PowerPoint</Application>
  <PresentationFormat>Breedbeeld</PresentationFormat>
  <Paragraphs>84</Paragraphs>
  <Slides>16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Agency FB</vt:lpstr>
      <vt:lpstr>Arial</vt:lpstr>
      <vt:lpstr>Calibri</vt:lpstr>
      <vt:lpstr>Calibri Light</vt:lpstr>
      <vt:lpstr>Thema1</vt:lpstr>
      <vt:lpstr>PowerPoint-presentatie</vt:lpstr>
      <vt:lpstr>Planning van dag</vt:lpstr>
      <vt:lpstr>Excursie – beoordelingsformulier eindgesprek</vt:lpstr>
      <vt:lpstr>Werkprocessen en kerntaken</vt:lpstr>
      <vt:lpstr>Sustainable Development Goals</vt:lpstr>
      <vt:lpstr>Sustainable Cities and Communities</vt:lpstr>
      <vt:lpstr>De 4e industriële revolutie</vt:lpstr>
      <vt:lpstr>Internet of Things, Robotics and Smart Cities</vt:lpstr>
      <vt:lpstr>Smart …</vt:lpstr>
      <vt:lpstr>Smart …</vt:lpstr>
      <vt:lpstr>Smart …</vt:lpstr>
      <vt:lpstr>Smart Cities</vt:lpstr>
      <vt:lpstr>Smart City:</vt:lpstr>
      <vt:lpstr>Smart City:</vt:lpstr>
      <vt:lpstr>G5 en VNG werken samen in Smart City Strategie </vt:lpstr>
      <vt:lpstr>Opdracht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56</cp:revision>
  <dcterms:created xsi:type="dcterms:W3CDTF">2017-09-05T13:31:36Z</dcterms:created>
  <dcterms:modified xsi:type="dcterms:W3CDTF">2020-03-05T08:57:31Z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